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7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4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4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0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25" r:id="rId8"/>
    <p:sldLayoutId id="2147483726" r:id="rId9"/>
    <p:sldLayoutId id="2147483727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FFECA84E-1776-4B03-9261-CF74A291D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 rot="16200000">
            <a:off x="43976" y="-43974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740129"/>
            <a:ext cx="9601200" cy="1834596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gency FB" panose="020B0503020202020204" pitchFamily="34" charset="0"/>
              </a:rPr>
              <a:t>Equipped for Servitude</a:t>
            </a:r>
            <a:br>
              <a:rPr lang="en-US" dirty="0">
                <a:solidFill>
                  <a:schemeClr val="tx2"/>
                </a:solidFill>
                <a:latin typeface="Agency FB" panose="020B0503020202020204" pitchFamily="34" charset="0"/>
              </a:rPr>
            </a:br>
            <a:r>
              <a:rPr lang="en-US" dirty="0">
                <a:solidFill>
                  <a:schemeClr val="tx2"/>
                </a:solidFill>
                <a:latin typeface="Agency FB" panose="020B0503020202020204" pitchFamily="34" charset="0"/>
              </a:rPr>
              <a:t>Eph. 2:8-10</a:t>
            </a:r>
            <a:br>
              <a:rPr lang="en-US" dirty="0">
                <a:solidFill>
                  <a:schemeClr val="tx2"/>
                </a:solidFill>
                <a:latin typeface="Agency FB" panose="020B0503020202020204" pitchFamily="34" charset="0"/>
              </a:rPr>
            </a:br>
            <a:endParaRPr lang="en-US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1905001"/>
            <a:ext cx="8763001" cy="96244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2BFFF490-82EC-4000-BB36-A67FD39E3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>
            <a:off x="10820400" y="3144779"/>
            <a:ext cx="1371600" cy="2548349"/>
          </a:xfrm>
          <a:prstGeom prst="rect">
            <a:avLst/>
          </a:prstGeom>
        </p:spPr>
      </p:pic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4" r="-2" b="25600"/>
          <a:stretch/>
        </p:blipFill>
        <p:spPr>
          <a:xfrm>
            <a:off x="619840" y="3003970"/>
            <a:ext cx="11084189" cy="3854030"/>
          </a:xfrm>
          <a:custGeom>
            <a:avLst/>
            <a:gdLst/>
            <a:ahLst/>
            <a:cxnLst/>
            <a:rect l="l" t="t" r="r" b="b"/>
            <a:pathLst>
              <a:path w="11084189" h="3854030">
                <a:moveTo>
                  <a:pt x="5542094" y="0"/>
                </a:moveTo>
                <a:cubicBezTo>
                  <a:pt x="8264668" y="0"/>
                  <a:pt x="10536186" y="1609144"/>
                  <a:pt x="11061525" y="3748287"/>
                </a:cubicBezTo>
                <a:lnTo>
                  <a:pt x="11084189" y="3854030"/>
                </a:lnTo>
                <a:lnTo>
                  <a:pt x="0" y="3854030"/>
                </a:lnTo>
                <a:lnTo>
                  <a:pt x="22663" y="3748287"/>
                </a:lnTo>
                <a:cubicBezTo>
                  <a:pt x="548002" y="1609144"/>
                  <a:pt x="2819520" y="0"/>
                  <a:pt x="55420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66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DCF9-AF2F-0931-24FB-095AFC34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Christians, God’s Servants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38BB-3F9A-AEF2-DB0D-31770758F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519"/>
            <a:ext cx="10515600" cy="5082721"/>
          </a:xfrm>
        </p:spPr>
        <p:txBody>
          <a:bodyPr>
            <a:normAutofit/>
          </a:bodyPr>
          <a:lstStyle/>
          <a:p>
            <a:r>
              <a:rPr lang="en-US" dirty="0"/>
              <a:t>Matt. 5:16, “Let your light so shine before men, that they may see your good works and glorify your Father in heaven.”  </a:t>
            </a:r>
          </a:p>
          <a:p>
            <a:pPr marL="0" indent="0">
              <a:buNone/>
            </a:pPr>
            <a:r>
              <a:rPr lang="en-US" dirty="0"/>
              <a:t>Two Observation for my experience: </a:t>
            </a:r>
          </a:p>
          <a:p>
            <a:pPr marL="457200" lvl="1" indent="0">
              <a:buNone/>
            </a:pPr>
            <a:r>
              <a:rPr lang="en-US" sz="3200" dirty="0"/>
              <a:t>1.Most Christians love to serve and aid others but often do not know how or where to start. </a:t>
            </a:r>
          </a:p>
          <a:p>
            <a:pPr marL="457200" lvl="1" indent="0">
              <a:buNone/>
            </a:pPr>
            <a:r>
              <a:rPr lang="en-US" sz="3200" dirty="0"/>
              <a:t>2.Some Christians are comforted in the collective works of the local church and haven’t taken on individual personal responsibility.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1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D3F5-2304-8933-1CDE-DE2285BB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Equipped for Servitude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A861-09CE-5071-A76E-32601413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sz="3200" dirty="0"/>
              <a:t>. There needs to be a willingness to serve others despite our lack (2 Cor. 8:1-5)</a:t>
            </a:r>
          </a:p>
          <a:p>
            <a:pPr marL="0" indent="0">
              <a:buNone/>
            </a:pPr>
            <a:r>
              <a:rPr lang="en-US" sz="3200" dirty="0"/>
              <a:t>	The attitude of the Macedonians (vv. 2 abundance of Joy)</a:t>
            </a:r>
          </a:p>
          <a:p>
            <a:pPr marL="0" indent="0">
              <a:buNone/>
            </a:pPr>
            <a:r>
              <a:rPr lang="en-US" sz="3200" dirty="0"/>
              <a:t>		-willingness and commitment (vv.5)</a:t>
            </a:r>
          </a:p>
          <a:p>
            <a:r>
              <a:rPr lang="en-US" sz="3200" dirty="0"/>
              <a:t>Matt. 14:13-21; “We have here only five loaves and two fish.”</a:t>
            </a:r>
          </a:p>
          <a:p>
            <a:r>
              <a:rPr lang="en-US" sz="3200" dirty="0"/>
              <a:t>Where is your focus?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8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75CC-36E0-E635-DE10-F706E4C9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Equipped for Servitude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E5382-124E-85F6-74A4-E2471019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There will always be opportunities to do good to all (Gal. 6:8-10).</a:t>
            </a:r>
          </a:p>
          <a:p>
            <a:pPr marL="0" indent="0">
              <a:buNone/>
            </a:pPr>
            <a:r>
              <a:rPr lang="en-US" dirty="0"/>
              <a:t>- Paul uses the illustration of sowing and reaping (vv.8); participating in good works is sowing in the Spirit; hence, we are not to become weary because there is great reward in our spiritual sowing (vv.9, do not lose heart!)</a:t>
            </a:r>
          </a:p>
          <a:p>
            <a:pPr marL="0" indent="0">
              <a:buNone/>
            </a:pPr>
            <a:r>
              <a:rPr lang="en-US" dirty="0"/>
              <a:t>Opportunities: </a:t>
            </a:r>
          </a:p>
          <a:p>
            <a:r>
              <a:rPr lang="en-US" dirty="0"/>
              <a:t>Gen. 2:15 (God prepare an opportunity for Adam; 2 Thess. 3:6-10)</a:t>
            </a:r>
          </a:p>
          <a:p>
            <a:r>
              <a:rPr lang="en-US" dirty="0"/>
              <a:t>2 Kings 4:1-7 (Elisha gave instructions to a widow on how to pay her debtor) </a:t>
            </a:r>
          </a:p>
          <a:p>
            <a:r>
              <a:rPr lang="en-US" dirty="0"/>
              <a:t>The most significant way to help an individual is by aiding them to help themselves.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426E-62CB-D08D-13B7-6682F35F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Equipped for Servitude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AD6C-0B5D-12D9-2455-29BE14AC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50"/>
            <a:ext cx="10515600" cy="46734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</a:t>
            </a:r>
            <a:r>
              <a:rPr lang="en-US" sz="3200" dirty="0"/>
              <a:t>We must check our motivations (Matt. 6:1-4, “Take heed that </a:t>
            </a:r>
            <a:r>
              <a:rPr lang="en-US" sz="3200" u="sng" dirty="0"/>
              <a:t>you do not do your charitable deeds before men, to be seen by them.”</a:t>
            </a:r>
          </a:p>
          <a:p>
            <a:r>
              <a:rPr lang="en-US" sz="3200" dirty="0"/>
              <a:t>Doing the right things for the wrong reasons isn’t beneficial.</a:t>
            </a:r>
          </a:p>
          <a:p>
            <a:r>
              <a:rPr lang="en-US" sz="3200" dirty="0"/>
              <a:t>1 Cor. 13:3</a:t>
            </a:r>
          </a:p>
          <a:p>
            <a:r>
              <a:rPr lang="en-US" sz="3200" dirty="0"/>
              <a:t>Gal. 5:13-14, our motivation is love!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6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97756-F812-4724-CD0A-E17D6241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Equipped for Servitude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6A3DD-E8D0-EAAC-C637-B9D51916C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63" y="1426936"/>
            <a:ext cx="10515600" cy="419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</a:t>
            </a:r>
            <a:r>
              <a:rPr lang="en-US" sz="3200" dirty="0"/>
              <a:t>Our good works have more influence than we will possibly even know (Acts 9:36, 39-41)</a:t>
            </a:r>
          </a:p>
          <a:p>
            <a:pPr marL="0" indent="0" algn="ctr">
              <a:buNone/>
            </a:pPr>
            <a:r>
              <a:rPr lang="en-US" sz="3200" i="1" dirty="0"/>
              <a:t>What we do in this life will vibrate on the chords of eternity</a:t>
            </a:r>
          </a:p>
          <a:p>
            <a:r>
              <a:rPr lang="en-US" sz="3200" dirty="0"/>
              <a:t>Rev. 14:13, the Lords knows and will remember our 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63142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{F75531B9-B737-4008-91A2-0BEC007B76AF}tf56410444_win32</Template>
  <TotalTime>17</TotalTime>
  <Words>386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Avenir Next LT Pro</vt:lpstr>
      <vt:lpstr>AvenirNext LT Pro Medium</vt:lpstr>
      <vt:lpstr>BlockprintVTI</vt:lpstr>
      <vt:lpstr>Equipped for Servitude Eph. 2:8-10 </vt:lpstr>
      <vt:lpstr>Christians, God’s Servants </vt:lpstr>
      <vt:lpstr>Equipped for Servitude</vt:lpstr>
      <vt:lpstr>Equipped for Servitude</vt:lpstr>
      <vt:lpstr>Equipped for Servitude</vt:lpstr>
      <vt:lpstr>Equipped for Servitude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Equipped for Servitude Eph. 2:8-10 </dc:title>
  <dc:creator>Jonathan T Page</dc:creator>
  <cp:lastModifiedBy>Jonathan T Page</cp:lastModifiedBy>
  <cp:revision>1</cp:revision>
  <dcterms:created xsi:type="dcterms:W3CDTF">2022-07-09T23:44:08Z</dcterms:created>
  <dcterms:modified xsi:type="dcterms:W3CDTF">2022-07-10T00:01:22Z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